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346" r:id="rId2"/>
    <p:sldId id="468" r:id="rId3"/>
    <p:sldId id="396" r:id="rId4"/>
    <p:sldId id="486" r:id="rId5"/>
    <p:sldId id="397" r:id="rId6"/>
    <p:sldId id="480" r:id="rId7"/>
    <p:sldId id="402" r:id="rId8"/>
    <p:sldId id="401" r:id="rId9"/>
    <p:sldId id="406" r:id="rId10"/>
    <p:sldId id="407" r:id="rId11"/>
    <p:sldId id="488" r:id="rId12"/>
    <p:sldId id="489" r:id="rId13"/>
    <p:sldId id="427" r:id="rId14"/>
    <p:sldId id="430" r:id="rId15"/>
    <p:sldId id="417" r:id="rId16"/>
    <p:sldId id="487" r:id="rId17"/>
    <p:sldId id="481" r:id="rId18"/>
    <p:sldId id="274" r:id="rId19"/>
    <p:sldId id="448" r:id="rId20"/>
    <p:sldId id="482" r:id="rId21"/>
    <p:sldId id="477" r:id="rId22"/>
    <p:sldId id="483" r:id="rId23"/>
    <p:sldId id="450" r:id="rId24"/>
    <p:sldId id="451" r:id="rId25"/>
    <p:sldId id="463" r:id="rId26"/>
    <p:sldId id="490" r:id="rId27"/>
    <p:sldId id="474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85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9" autoAdjust="0"/>
    <p:restoredTop sz="86994" autoAdjust="0"/>
  </p:normalViewPr>
  <p:slideViewPr>
    <p:cSldViewPr>
      <p:cViewPr varScale="1">
        <p:scale>
          <a:sx n="83" d="100"/>
          <a:sy n="83" d="100"/>
        </p:scale>
        <p:origin x="76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96BC5-A24E-4604-A8E3-91B60F739A88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5F97357-BACC-4813-B7F0-3DB68795DAE9}">
      <dgm:prSet phldrT="[文本]"/>
      <dgm:spPr/>
      <dgm:t>
        <a:bodyPr/>
        <a:lstStyle/>
        <a:p>
          <a:r>
            <a:rPr lang="zh-CN" altLang="en-US" dirty="0"/>
            <a:t>城市地理学</a:t>
          </a:r>
        </a:p>
      </dgm:t>
    </dgm:pt>
    <dgm:pt modelId="{1A2BE37C-CD3A-43EC-954E-987A4B0B2ABB}" type="parTrans" cxnId="{83715168-17D6-49B2-9FD1-6005A76F4909}">
      <dgm:prSet/>
      <dgm:spPr/>
      <dgm:t>
        <a:bodyPr/>
        <a:lstStyle/>
        <a:p>
          <a:endParaRPr lang="zh-CN" altLang="en-US"/>
        </a:p>
      </dgm:t>
    </dgm:pt>
    <dgm:pt modelId="{2E8DF916-415C-429B-8B7A-56F6F2901D13}" type="sibTrans" cxnId="{83715168-17D6-49B2-9FD1-6005A76F4909}">
      <dgm:prSet/>
      <dgm:spPr/>
      <dgm:t>
        <a:bodyPr/>
        <a:lstStyle/>
        <a:p>
          <a:endParaRPr lang="zh-CN" altLang="en-US"/>
        </a:p>
      </dgm:t>
    </dgm:pt>
    <dgm:pt modelId="{9CC78F39-93B5-4FA1-82F1-F71930AB5A1C}">
      <dgm:prSet phldrT="[文本]"/>
      <dgm:spPr/>
      <dgm:t>
        <a:bodyPr/>
        <a:lstStyle/>
        <a:p>
          <a:r>
            <a:rPr lang="zh-CN" altLang="en-US" dirty="0"/>
            <a:t>城市经济学</a:t>
          </a:r>
        </a:p>
      </dgm:t>
    </dgm:pt>
    <dgm:pt modelId="{BBE56D99-6D90-408C-9666-63BBE0C7239F}" type="parTrans" cxnId="{732A40D0-903C-48E9-9F35-DE649A1DD3B7}">
      <dgm:prSet/>
      <dgm:spPr/>
      <dgm:t>
        <a:bodyPr/>
        <a:lstStyle/>
        <a:p>
          <a:endParaRPr lang="zh-CN" altLang="en-US"/>
        </a:p>
      </dgm:t>
    </dgm:pt>
    <dgm:pt modelId="{F973BCBF-07CE-4D17-93C4-67C82A27E3E8}" type="sibTrans" cxnId="{732A40D0-903C-48E9-9F35-DE649A1DD3B7}">
      <dgm:prSet/>
      <dgm:spPr/>
      <dgm:t>
        <a:bodyPr/>
        <a:lstStyle/>
        <a:p>
          <a:endParaRPr lang="zh-CN" altLang="en-US"/>
        </a:p>
      </dgm:t>
    </dgm:pt>
    <dgm:pt modelId="{3ECB8BBE-1A4D-4459-946F-22538E3B5D47}">
      <dgm:prSet phldrT="[文本]"/>
      <dgm:spPr/>
      <dgm:t>
        <a:bodyPr/>
        <a:lstStyle/>
        <a:p>
          <a:r>
            <a:rPr lang="zh-CN" altLang="en-US" dirty="0"/>
            <a:t>城市社会学</a:t>
          </a:r>
        </a:p>
      </dgm:t>
    </dgm:pt>
    <dgm:pt modelId="{FF895B96-91A1-4DBC-8F73-3FCFAF44B8A3}" type="parTrans" cxnId="{82756635-806A-4631-B899-952744975C7B}">
      <dgm:prSet/>
      <dgm:spPr/>
      <dgm:t>
        <a:bodyPr/>
        <a:lstStyle/>
        <a:p>
          <a:endParaRPr lang="zh-CN" altLang="en-US"/>
        </a:p>
      </dgm:t>
    </dgm:pt>
    <dgm:pt modelId="{EA8DEA55-FF09-4592-A458-60495013AE5E}" type="sibTrans" cxnId="{82756635-806A-4631-B899-952744975C7B}">
      <dgm:prSet/>
      <dgm:spPr/>
      <dgm:t>
        <a:bodyPr/>
        <a:lstStyle/>
        <a:p>
          <a:endParaRPr lang="zh-CN" altLang="en-US"/>
        </a:p>
      </dgm:t>
    </dgm:pt>
    <dgm:pt modelId="{3DFF6019-97F9-4E89-BEEA-D6796C762A16}">
      <dgm:prSet phldrT="[文本]"/>
      <dgm:spPr/>
      <dgm:t>
        <a:bodyPr/>
        <a:lstStyle/>
        <a:p>
          <a:r>
            <a:rPr lang="zh-CN" altLang="en-US" dirty="0"/>
            <a:t>城市规划学</a:t>
          </a:r>
        </a:p>
      </dgm:t>
    </dgm:pt>
    <dgm:pt modelId="{0CEF2995-4443-4E02-B85E-778FC5A06A87}" type="parTrans" cxnId="{AEACEDE4-4C2F-47A6-89DB-B0C66F868DEA}">
      <dgm:prSet/>
      <dgm:spPr/>
      <dgm:t>
        <a:bodyPr/>
        <a:lstStyle/>
        <a:p>
          <a:endParaRPr lang="zh-CN" altLang="en-US"/>
        </a:p>
      </dgm:t>
    </dgm:pt>
    <dgm:pt modelId="{822FB5FE-16D9-4979-AB62-ADB5B5956667}" type="sibTrans" cxnId="{AEACEDE4-4C2F-47A6-89DB-B0C66F868DEA}">
      <dgm:prSet/>
      <dgm:spPr/>
      <dgm:t>
        <a:bodyPr/>
        <a:lstStyle/>
        <a:p>
          <a:endParaRPr lang="zh-CN" altLang="en-US"/>
        </a:p>
      </dgm:t>
    </dgm:pt>
    <dgm:pt modelId="{AD8B2BAB-479A-4A4E-BA3C-0529A274BB38}">
      <dgm:prSet phldrT="[文本]"/>
      <dgm:spPr/>
      <dgm:t>
        <a:bodyPr/>
        <a:lstStyle/>
        <a:p>
          <a:r>
            <a:rPr lang="zh-CN" altLang="en-US" dirty="0"/>
            <a:t>城市生态学</a:t>
          </a:r>
        </a:p>
      </dgm:t>
    </dgm:pt>
    <dgm:pt modelId="{1299B7F4-8550-4879-AFCD-667D8B49AD4C}" type="parTrans" cxnId="{11476E64-F8F3-4979-8B30-BDB1F11E982E}">
      <dgm:prSet/>
      <dgm:spPr/>
      <dgm:t>
        <a:bodyPr/>
        <a:lstStyle/>
        <a:p>
          <a:endParaRPr lang="zh-CN" altLang="en-US"/>
        </a:p>
      </dgm:t>
    </dgm:pt>
    <dgm:pt modelId="{6228A4F4-5BF9-4113-8056-A5A0E2C67A55}" type="sibTrans" cxnId="{11476E64-F8F3-4979-8B30-BDB1F11E982E}">
      <dgm:prSet/>
      <dgm:spPr/>
      <dgm:t>
        <a:bodyPr/>
        <a:lstStyle/>
        <a:p>
          <a:endParaRPr lang="zh-CN" altLang="en-US"/>
        </a:p>
      </dgm:t>
    </dgm:pt>
    <dgm:pt modelId="{B796502D-A8CF-4B0F-B7E8-8D2640BAA67C}">
      <dgm:prSet phldrT="[文本]"/>
      <dgm:spPr/>
      <dgm:t>
        <a:bodyPr/>
        <a:lstStyle/>
        <a:p>
          <a:r>
            <a:rPr lang="zh-CN" altLang="en-US" dirty="0"/>
            <a:t>其他相关学科</a:t>
          </a:r>
        </a:p>
      </dgm:t>
    </dgm:pt>
    <dgm:pt modelId="{9DF933B2-7227-401C-ADC0-78241F45F955}" type="parTrans" cxnId="{C919D3FD-7781-446F-88EF-3A87DABF5F45}">
      <dgm:prSet/>
      <dgm:spPr/>
      <dgm:t>
        <a:bodyPr/>
        <a:lstStyle/>
        <a:p>
          <a:endParaRPr lang="zh-CN" altLang="en-US"/>
        </a:p>
      </dgm:t>
    </dgm:pt>
    <dgm:pt modelId="{4AC383EE-6F5E-44B1-B73D-ACD3AF86C141}" type="sibTrans" cxnId="{C919D3FD-7781-446F-88EF-3A87DABF5F45}">
      <dgm:prSet/>
      <dgm:spPr/>
      <dgm:t>
        <a:bodyPr/>
        <a:lstStyle/>
        <a:p>
          <a:endParaRPr lang="zh-CN" altLang="en-US"/>
        </a:p>
      </dgm:t>
    </dgm:pt>
    <dgm:pt modelId="{48CBFB5F-1167-4B3E-9727-054D436A2689}" type="pres">
      <dgm:prSet presAssocID="{E8F96BC5-A24E-4604-A8E3-91B60F739A88}" presName="composite" presStyleCnt="0">
        <dgm:presLayoutVars>
          <dgm:chMax val="1"/>
          <dgm:dir/>
          <dgm:resizeHandles val="exact"/>
        </dgm:presLayoutVars>
      </dgm:prSet>
      <dgm:spPr/>
    </dgm:pt>
    <dgm:pt modelId="{9E7F0529-5A70-4C4B-9E8D-2BB81428E275}" type="pres">
      <dgm:prSet presAssocID="{E8F96BC5-A24E-4604-A8E3-91B60F739A88}" presName="radial" presStyleCnt="0">
        <dgm:presLayoutVars>
          <dgm:animLvl val="ctr"/>
        </dgm:presLayoutVars>
      </dgm:prSet>
      <dgm:spPr/>
    </dgm:pt>
    <dgm:pt modelId="{90413C3E-EFBD-4448-8022-9537415B0063}" type="pres">
      <dgm:prSet presAssocID="{15F97357-BACC-4813-B7F0-3DB68795DAE9}" presName="centerShape" presStyleLbl="vennNode1" presStyleIdx="0" presStyleCnt="6"/>
      <dgm:spPr/>
    </dgm:pt>
    <dgm:pt modelId="{11A9E3B1-DB07-4821-ADBD-72CAB073043D}" type="pres">
      <dgm:prSet presAssocID="{9CC78F39-93B5-4FA1-82F1-F71930AB5A1C}" presName="node" presStyleLbl="vennNode1" presStyleIdx="1" presStyleCnt="6">
        <dgm:presLayoutVars>
          <dgm:bulletEnabled val="1"/>
        </dgm:presLayoutVars>
      </dgm:prSet>
      <dgm:spPr/>
    </dgm:pt>
    <dgm:pt modelId="{8F441D42-1D8A-4F83-9F13-DEF3434B06C6}" type="pres">
      <dgm:prSet presAssocID="{3ECB8BBE-1A4D-4459-946F-22538E3B5D47}" presName="node" presStyleLbl="vennNode1" presStyleIdx="2" presStyleCnt="6">
        <dgm:presLayoutVars>
          <dgm:bulletEnabled val="1"/>
        </dgm:presLayoutVars>
      </dgm:prSet>
      <dgm:spPr/>
    </dgm:pt>
    <dgm:pt modelId="{4EE4756B-9BDC-4522-8248-20AEFD6D236E}" type="pres">
      <dgm:prSet presAssocID="{3DFF6019-97F9-4E89-BEEA-D6796C762A16}" presName="node" presStyleLbl="vennNode1" presStyleIdx="3" presStyleCnt="6">
        <dgm:presLayoutVars>
          <dgm:bulletEnabled val="1"/>
        </dgm:presLayoutVars>
      </dgm:prSet>
      <dgm:spPr/>
    </dgm:pt>
    <dgm:pt modelId="{67FB5F7C-11B4-48D3-B3BE-B0B920993396}" type="pres">
      <dgm:prSet presAssocID="{AD8B2BAB-479A-4A4E-BA3C-0529A274BB38}" presName="node" presStyleLbl="vennNode1" presStyleIdx="4" presStyleCnt="6">
        <dgm:presLayoutVars>
          <dgm:bulletEnabled val="1"/>
        </dgm:presLayoutVars>
      </dgm:prSet>
      <dgm:spPr/>
    </dgm:pt>
    <dgm:pt modelId="{320731D1-D3B1-4895-B70E-59195876FAFD}" type="pres">
      <dgm:prSet presAssocID="{B796502D-A8CF-4B0F-B7E8-8D2640BAA67C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37894427-04F5-4B3C-A103-31851BCB67B0}" type="presOf" srcId="{B796502D-A8CF-4B0F-B7E8-8D2640BAA67C}" destId="{320731D1-D3B1-4895-B70E-59195876FAFD}" srcOrd="0" destOrd="0" presId="urn:microsoft.com/office/officeart/2005/8/layout/radial3"/>
    <dgm:cxn modelId="{82756635-806A-4631-B899-952744975C7B}" srcId="{15F97357-BACC-4813-B7F0-3DB68795DAE9}" destId="{3ECB8BBE-1A4D-4459-946F-22538E3B5D47}" srcOrd="1" destOrd="0" parTransId="{FF895B96-91A1-4DBC-8F73-3FCFAF44B8A3}" sibTransId="{EA8DEA55-FF09-4592-A458-60495013AE5E}"/>
    <dgm:cxn modelId="{11476E64-F8F3-4979-8B30-BDB1F11E982E}" srcId="{15F97357-BACC-4813-B7F0-3DB68795DAE9}" destId="{AD8B2BAB-479A-4A4E-BA3C-0529A274BB38}" srcOrd="3" destOrd="0" parTransId="{1299B7F4-8550-4879-AFCD-667D8B49AD4C}" sibTransId="{6228A4F4-5BF9-4113-8056-A5A0E2C67A55}"/>
    <dgm:cxn modelId="{83715168-17D6-49B2-9FD1-6005A76F4909}" srcId="{E8F96BC5-A24E-4604-A8E3-91B60F739A88}" destId="{15F97357-BACC-4813-B7F0-3DB68795DAE9}" srcOrd="0" destOrd="0" parTransId="{1A2BE37C-CD3A-43EC-954E-987A4B0B2ABB}" sibTransId="{2E8DF916-415C-429B-8B7A-56F6F2901D13}"/>
    <dgm:cxn modelId="{9855A26C-DBA1-4356-BF02-B2BBB83737DC}" type="presOf" srcId="{3DFF6019-97F9-4E89-BEEA-D6796C762A16}" destId="{4EE4756B-9BDC-4522-8248-20AEFD6D236E}" srcOrd="0" destOrd="0" presId="urn:microsoft.com/office/officeart/2005/8/layout/radial3"/>
    <dgm:cxn modelId="{D034F5A6-5EF6-4CD7-9C1F-2587C5F00E20}" type="presOf" srcId="{9CC78F39-93B5-4FA1-82F1-F71930AB5A1C}" destId="{11A9E3B1-DB07-4821-ADBD-72CAB073043D}" srcOrd="0" destOrd="0" presId="urn:microsoft.com/office/officeart/2005/8/layout/radial3"/>
    <dgm:cxn modelId="{5416C2BE-8906-4A19-B530-ECDD8BDFD821}" type="presOf" srcId="{AD8B2BAB-479A-4A4E-BA3C-0529A274BB38}" destId="{67FB5F7C-11B4-48D3-B3BE-B0B920993396}" srcOrd="0" destOrd="0" presId="urn:microsoft.com/office/officeart/2005/8/layout/radial3"/>
    <dgm:cxn modelId="{8104D6BF-A665-4616-B02E-86B1C1A9179E}" type="presOf" srcId="{3ECB8BBE-1A4D-4459-946F-22538E3B5D47}" destId="{8F441D42-1D8A-4F83-9F13-DEF3434B06C6}" srcOrd="0" destOrd="0" presId="urn:microsoft.com/office/officeart/2005/8/layout/radial3"/>
    <dgm:cxn modelId="{4C729BC1-22A2-44D9-A8FE-7124CC5B7E37}" type="presOf" srcId="{15F97357-BACC-4813-B7F0-3DB68795DAE9}" destId="{90413C3E-EFBD-4448-8022-9537415B0063}" srcOrd="0" destOrd="0" presId="urn:microsoft.com/office/officeart/2005/8/layout/radial3"/>
    <dgm:cxn modelId="{F79135C2-A5CE-47D8-8318-7A30FAC2A3CA}" type="presOf" srcId="{E8F96BC5-A24E-4604-A8E3-91B60F739A88}" destId="{48CBFB5F-1167-4B3E-9727-054D436A2689}" srcOrd="0" destOrd="0" presId="urn:microsoft.com/office/officeart/2005/8/layout/radial3"/>
    <dgm:cxn modelId="{732A40D0-903C-48E9-9F35-DE649A1DD3B7}" srcId="{15F97357-BACC-4813-B7F0-3DB68795DAE9}" destId="{9CC78F39-93B5-4FA1-82F1-F71930AB5A1C}" srcOrd="0" destOrd="0" parTransId="{BBE56D99-6D90-408C-9666-63BBE0C7239F}" sibTransId="{F973BCBF-07CE-4D17-93C4-67C82A27E3E8}"/>
    <dgm:cxn modelId="{AEACEDE4-4C2F-47A6-89DB-B0C66F868DEA}" srcId="{15F97357-BACC-4813-B7F0-3DB68795DAE9}" destId="{3DFF6019-97F9-4E89-BEEA-D6796C762A16}" srcOrd="2" destOrd="0" parTransId="{0CEF2995-4443-4E02-B85E-778FC5A06A87}" sibTransId="{822FB5FE-16D9-4979-AB62-ADB5B5956667}"/>
    <dgm:cxn modelId="{C919D3FD-7781-446F-88EF-3A87DABF5F45}" srcId="{15F97357-BACC-4813-B7F0-3DB68795DAE9}" destId="{B796502D-A8CF-4B0F-B7E8-8D2640BAA67C}" srcOrd="4" destOrd="0" parTransId="{9DF933B2-7227-401C-ADC0-78241F45F955}" sibTransId="{4AC383EE-6F5E-44B1-B73D-ACD3AF86C141}"/>
    <dgm:cxn modelId="{7EB76CEA-D935-4607-9481-B62D01CB568B}" type="presParOf" srcId="{48CBFB5F-1167-4B3E-9727-054D436A2689}" destId="{9E7F0529-5A70-4C4B-9E8D-2BB81428E275}" srcOrd="0" destOrd="0" presId="urn:microsoft.com/office/officeart/2005/8/layout/radial3"/>
    <dgm:cxn modelId="{69FBB537-3A08-490D-B55B-B090CB0935CF}" type="presParOf" srcId="{9E7F0529-5A70-4C4B-9E8D-2BB81428E275}" destId="{90413C3E-EFBD-4448-8022-9537415B0063}" srcOrd="0" destOrd="0" presId="urn:microsoft.com/office/officeart/2005/8/layout/radial3"/>
    <dgm:cxn modelId="{BF0E8FC0-F82F-4980-962A-3E7331891C56}" type="presParOf" srcId="{9E7F0529-5A70-4C4B-9E8D-2BB81428E275}" destId="{11A9E3B1-DB07-4821-ADBD-72CAB073043D}" srcOrd="1" destOrd="0" presId="urn:microsoft.com/office/officeart/2005/8/layout/radial3"/>
    <dgm:cxn modelId="{1E0329A9-5F90-4FDE-81D3-479BE5940F30}" type="presParOf" srcId="{9E7F0529-5A70-4C4B-9E8D-2BB81428E275}" destId="{8F441D42-1D8A-4F83-9F13-DEF3434B06C6}" srcOrd="2" destOrd="0" presId="urn:microsoft.com/office/officeart/2005/8/layout/radial3"/>
    <dgm:cxn modelId="{3E5B2DA3-CE66-420A-B1F4-45230060D290}" type="presParOf" srcId="{9E7F0529-5A70-4C4B-9E8D-2BB81428E275}" destId="{4EE4756B-9BDC-4522-8248-20AEFD6D236E}" srcOrd="3" destOrd="0" presId="urn:microsoft.com/office/officeart/2005/8/layout/radial3"/>
    <dgm:cxn modelId="{B5D9973E-3C5D-4B76-A323-9E8037C8DBAD}" type="presParOf" srcId="{9E7F0529-5A70-4C4B-9E8D-2BB81428E275}" destId="{67FB5F7C-11B4-48D3-B3BE-B0B920993396}" srcOrd="4" destOrd="0" presId="urn:microsoft.com/office/officeart/2005/8/layout/radial3"/>
    <dgm:cxn modelId="{C5293BF2-95DF-4C18-95AD-9406244060AA}" type="presParOf" srcId="{9E7F0529-5A70-4C4B-9E8D-2BB81428E275}" destId="{320731D1-D3B1-4895-B70E-59195876FAFD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413C3E-EFBD-4448-8022-9537415B0063}">
      <dsp:nvSpPr>
        <dsp:cNvPr id="0" name=""/>
        <dsp:cNvSpPr/>
      </dsp:nvSpPr>
      <dsp:spPr>
        <a:xfrm>
          <a:off x="2014025" y="1254648"/>
          <a:ext cx="2908380" cy="290838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城市地理学</a:t>
          </a:r>
        </a:p>
      </dsp:txBody>
      <dsp:txXfrm>
        <a:off x="2439947" y="1680570"/>
        <a:ext cx="2056536" cy="2056536"/>
      </dsp:txXfrm>
    </dsp:sp>
    <dsp:sp modelId="{11A9E3B1-DB07-4821-ADBD-72CAB073043D}">
      <dsp:nvSpPr>
        <dsp:cNvPr id="0" name=""/>
        <dsp:cNvSpPr/>
      </dsp:nvSpPr>
      <dsp:spPr>
        <a:xfrm>
          <a:off x="2741120" y="89730"/>
          <a:ext cx="1454190" cy="1454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城市经济学</a:t>
          </a:r>
        </a:p>
      </dsp:txBody>
      <dsp:txXfrm>
        <a:off x="2954081" y="302691"/>
        <a:ext cx="1028268" cy="1028268"/>
      </dsp:txXfrm>
    </dsp:sp>
    <dsp:sp modelId="{8F441D42-1D8A-4F83-9F13-DEF3434B06C6}">
      <dsp:nvSpPr>
        <dsp:cNvPr id="0" name=""/>
        <dsp:cNvSpPr/>
      </dsp:nvSpPr>
      <dsp:spPr>
        <a:xfrm>
          <a:off x="4540532" y="1397079"/>
          <a:ext cx="1454190" cy="1454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城市社会学</a:t>
          </a:r>
        </a:p>
      </dsp:txBody>
      <dsp:txXfrm>
        <a:off x="4753493" y="1610040"/>
        <a:ext cx="1028268" cy="1028268"/>
      </dsp:txXfrm>
    </dsp:sp>
    <dsp:sp modelId="{4EE4756B-9BDC-4522-8248-20AEFD6D236E}">
      <dsp:nvSpPr>
        <dsp:cNvPr id="0" name=""/>
        <dsp:cNvSpPr/>
      </dsp:nvSpPr>
      <dsp:spPr>
        <a:xfrm>
          <a:off x="3853218" y="3512415"/>
          <a:ext cx="1454190" cy="1454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城市规划学</a:t>
          </a:r>
        </a:p>
      </dsp:txBody>
      <dsp:txXfrm>
        <a:off x="4066179" y="3725376"/>
        <a:ext cx="1028268" cy="1028268"/>
      </dsp:txXfrm>
    </dsp:sp>
    <dsp:sp modelId="{67FB5F7C-11B4-48D3-B3BE-B0B920993396}">
      <dsp:nvSpPr>
        <dsp:cNvPr id="0" name=""/>
        <dsp:cNvSpPr/>
      </dsp:nvSpPr>
      <dsp:spPr>
        <a:xfrm>
          <a:off x="1629023" y="3512415"/>
          <a:ext cx="1454190" cy="1454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城市生态学</a:t>
          </a:r>
        </a:p>
      </dsp:txBody>
      <dsp:txXfrm>
        <a:off x="1841984" y="3725376"/>
        <a:ext cx="1028268" cy="1028268"/>
      </dsp:txXfrm>
    </dsp:sp>
    <dsp:sp modelId="{320731D1-D3B1-4895-B70E-59195876FAFD}">
      <dsp:nvSpPr>
        <dsp:cNvPr id="0" name=""/>
        <dsp:cNvSpPr/>
      </dsp:nvSpPr>
      <dsp:spPr>
        <a:xfrm>
          <a:off x="941708" y="1397079"/>
          <a:ext cx="1454190" cy="14541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其他相关学科</a:t>
          </a:r>
        </a:p>
      </dsp:txBody>
      <dsp:txXfrm>
        <a:off x="1154669" y="1610040"/>
        <a:ext cx="1028268" cy="1028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9AAD0-5A0A-49C1-AB98-FFB8543F475F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4A455-C2DE-47A2-819D-FFF0CA2EAB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22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68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16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城市经济学起源于城市土地利用和房地产研究。如财政税收、城市土地管理、城市建设投资来源等。往往把经济作为一个影响因素来分析。研究经济问题和城市发展。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城市社会学：城市问题研究。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一旦构成问题，必然与城市居民发生联系，必然是一个社会问题。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城市地理学强调从空间出发发现和解决城市问题，而城市社会学则注重社会实践，探讨促进社会发展，特别是城市社会进步的有关问题。（邻里、社区、消费者行为、流动人口、城市贫困、社会极化、犯罪、社会公平等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城市规划为城市建设和城市管理提供设计蓝图的技术科学。城市地理学是研究城市地域状态和分布规律的地理科学。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城市生态学研究自然环境与人工环境，生物群落与人类社会，物理生物过程与社会经济过程之间相互联系相互作用，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42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城市问题的具体表现</a:t>
            </a:r>
          </a:p>
          <a:p>
            <a:r>
              <a:rPr lang="zh-CN" altLang="en-US" dirty="0"/>
              <a:t>城市环境极端恶劣，工业区、生活区混杂</a:t>
            </a:r>
          </a:p>
          <a:p>
            <a:r>
              <a:rPr lang="zh-CN" altLang="en-US" dirty="0"/>
              <a:t>城市用地性质、规模不合理</a:t>
            </a:r>
          </a:p>
          <a:p>
            <a:r>
              <a:rPr lang="zh-CN" altLang="en-US" dirty="0"/>
              <a:t>劳动者生活环境极端恶劣</a:t>
            </a:r>
          </a:p>
          <a:p>
            <a:r>
              <a:rPr lang="zh-CN" altLang="en-US" dirty="0"/>
              <a:t>道路狭窄曲折，交通堵塞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06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653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0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86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02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55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28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30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4A455-C2DE-47A2-819D-FFF0CA2EAB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7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E968FD7-49CF-4208-A592-0AEA7759DAB2}" type="datetimeFigureOut">
              <a:rPr lang="zh-CN" altLang="en-US" smtClean="0"/>
              <a:t>2024/1/9</a:t>
            </a:fld>
            <a:endParaRPr lang="zh-CN" alt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5213455-1926-4A03-AE4E-3EA3BB52BAD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li@pku.edu.cn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brasilia&amp;source=images&amp;cd=&amp;cad=rja&amp;docid=wsbemz5qOvAZxM&amp;tbnid=JfRUdPENce3wYM:&amp;ved=0CAUQjRw&amp;url=http://en.wikipedia.org/wiki/Bras%C3%ADlia&amp;ei=k2weUbKKIIK29gTChYHwCg&amp;psig=AFQjCNGM2pHkOniJvV8_m9iCUiEhYZk3tQ&amp;ust=1361034764197804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65646" y="973138"/>
            <a:ext cx="8798842" cy="223224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6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城市与区域科学</a:t>
            </a:r>
            <a:endParaRPr lang="en-US" altLang="zh-CN" sz="6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Urban and Regional Science</a:t>
            </a:r>
            <a:endParaRPr lang="zh-CN" altLang="zh-CN" sz="3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539552" y="3645024"/>
            <a:ext cx="7062936" cy="2232248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主讲人： 李梅 副教授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Email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mli@pku.edu.cn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手机号：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13810002132</a:t>
            </a:r>
          </a:p>
          <a:p>
            <a:pPr marL="0" indent="0" algn="ctr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办公室： 遥感楼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309</a:t>
            </a:r>
          </a:p>
          <a:p>
            <a:pPr marL="0" indent="0" algn="ctr"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欢迎访问教学网，下载讲义和课程资源。</a:t>
            </a:r>
          </a:p>
          <a:p>
            <a:pPr algn="ctr"/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9512" y="257808"/>
            <a:ext cx="4899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课程编号：01235300</a:t>
            </a:r>
          </a:p>
        </p:txBody>
      </p:sp>
    </p:spTree>
    <p:extLst>
      <p:ext uri="{BB962C8B-B14F-4D97-AF65-F5344CB8AC3E}">
        <p14:creationId xmlns:p14="http://schemas.microsoft.com/office/powerpoint/2010/main" val="2205691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0369" y="1484784"/>
            <a:ext cx="8136904" cy="561494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、城市形成发展条件研究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研究与评价地理位置、自然条件、社会经济与历史条件对城市形成、发展和布局的影响。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、区域的城市空间组织研究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①城市化研究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（第五章）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38263" indent="-795338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②区域城市体系研究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（第六、七章）</a:t>
            </a:r>
          </a:p>
          <a:p>
            <a:pPr marL="1338263" indent="-795338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③城市分类研究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．城市内部空间组织研究（第八章）</a:t>
            </a:r>
          </a:p>
          <a:p>
            <a:pPr marL="622300" indent="93663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①城市功能分区及其演化</a:t>
            </a:r>
          </a:p>
          <a:p>
            <a:pPr marL="622300" indent="93663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②城市土地利用</a:t>
            </a:r>
          </a:p>
          <a:p>
            <a:pPr marL="622300" indent="93663"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③城市市场空间、社会空间和感应空间</a:t>
            </a:r>
          </a:p>
          <a:p>
            <a:pPr marL="0" indent="0"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城市问题研究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人口、交通、资源、环境</a:t>
            </a:r>
            <a:endParaRPr lang="zh-CN" altLang="en-US" sz="20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-99392"/>
            <a:ext cx="8229600" cy="1143000"/>
          </a:xfrm>
        </p:spPr>
        <p:txBody>
          <a:bodyPr vert="horz" lIns="0" rIns="0" bIns="0" anchor="b"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</a:p>
        </p:txBody>
      </p:sp>
    </p:spTree>
    <p:extLst>
      <p:ext uri="{BB962C8B-B14F-4D97-AF65-F5344CB8AC3E}">
        <p14:creationId xmlns:p14="http://schemas.microsoft.com/office/powerpoint/2010/main" val="223181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63B480-537C-40ED-A34E-99890DD9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27C37-EB9B-44B6-85FE-0851539A2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6" descr="3城镇空间规划结构图9">
            <a:extLst>
              <a:ext uri="{FF2B5EF4-FFF2-40B4-BE49-F238E27FC236}">
                <a16:creationId xmlns:a16="http://schemas.microsoft.com/office/drawing/2014/main" id="{371E111A-ACB5-42D7-83CB-EE05848B9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" y="242243"/>
            <a:ext cx="8666319" cy="637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23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D1798-E1E5-47F2-9A19-62F388B4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E8095-0ACA-4A60-BFD9-4EB5E79AC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ttp://www.geog.com.cn/article/2016/1007-6301/1007-6301-35-1-47/thumbnail/img_3.png">
            <a:extLst>
              <a:ext uri="{FF2B5EF4-FFF2-40B4-BE49-F238E27FC236}">
                <a16:creationId xmlns:a16="http://schemas.microsoft.com/office/drawing/2014/main" id="{28D49412-5B6E-4AC0-81B7-64B74F23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69" y="108379"/>
            <a:ext cx="7673576" cy="571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168539-CAF2-46B9-AC27-6F9950D0294B}"/>
              </a:ext>
            </a:extLst>
          </p:cNvPr>
          <p:cNvSpPr/>
          <p:nvPr/>
        </p:nvSpPr>
        <p:spPr>
          <a:xfrm>
            <a:off x="1763688" y="5935821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Verdana,Arial"/>
              </a:rPr>
              <a:t>基于新标准的</a:t>
            </a:r>
            <a:r>
              <a:rPr lang="en-US" altLang="zh-CN" b="1" dirty="0">
                <a:solidFill>
                  <a:srgbClr val="000000"/>
                </a:solidFill>
                <a:latin typeface="Verdana,Arial"/>
              </a:rPr>
              <a:t>2010</a:t>
            </a:r>
            <a:r>
              <a:rPr lang="zh-CN" altLang="en-US" b="1" dirty="0">
                <a:solidFill>
                  <a:srgbClr val="000000"/>
                </a:solidFill>
                <a:latin typeface="Verdana,Arial"/>
              </a:rPr>
              <a:t>年城市规模等级空间结构图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30759E-2FCF-4456-A957-261590E99B57}"/>
              </a:ext>
            </a:extLst>
          </p:cNvPr>
          <p:cNvSpPr/>
          <p:nvPr/>
        </p:nvSpPr>
        <p:spPr>
          <a:xfrm>
            <a:off x="426369" y="6410110"/>
            <a:ext cx="7673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http://www.geog.com.cn/article/2016/1007-6301/1007-6301-35-1-47.shtml</a:t>
            </a:r>
          </a:p>
        </p:txBody>
      </p:sp>
    </p:spTree>
    <p:extLst>
      <p:ext uri="{BB962C8B-B14F-4D97-AF65-F5344CB8AC3E}">
        <p14:creationId xmlns:p14="http://schemas.microsoft.com/office/powerpoint/2010/main" val="263879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0"/>
            <a:ext cx="59817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85918" y="642939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月房价等值线图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0562" y="5143512"/>
            <a:ext cx="15049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6143636" y="1428736"/>
            <a:ext cx="28575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latin typeface="+mn-ea"/>
              </a:rPr>
              <a:t>    房价空间分布体现了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南贫北富、西比东贵</a:t>
            </a:r>
            <a:r>
              <a:rPr lang="zh-CN" altLang="en-US" dirty="0">
                <a:latin typeface="+mn-ea"/>
              </a:rPr>
              <a:t>的特点。</a:t>
            </a:r>
            <a:endParaRPr lang="en-US" altLang="zh-CN" dirty="0">
              <a:latin typeface="+mn-ea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dirty="0">
                <a:latin typeface="+mn-ea"/>
              </a:rPr>
              <a:t>3</a:t>
            </a:r>
            <a:r>
              <a:rPr lang="zh-CN" altLang="en-US" dirty="0">
                <a:latin typeface="+mn-ea"/>
              </a:rPr>
              <a:t>万元以下房屋只在南四环外、东五环外、西五环半和北五环半以外才有</a:t>
            </a:r>
            <a:endParaRPr lang="en-US" altLang="zh-CN" dirty="0">
              <a:latin typeface="+mn-ea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dirty="0">
                <a:latin typeface="+mn-ea"/>
              </a:rPr>
              <a:t>4.5</a:t>
            </a:r>
            <a:r>
              <a:rPr lang="zh-CN" altLang="en-US" dirty="0">
                <a:latin typeface="+mn-ea"/>
              </a:rPr>
              <a:t>万以上的房屋在南二环、东三环、西北四环之间</a:t>
            </a:r>
            <a:endParaRPr lang="en-US" altLang="zh-CN" dirty="0">
              <a:latin typeface="+mn-ea"/>
            </a:endParaRPr>
          </a:p>
          <a:p>
            <a:pPr lvl="1">
              <a:buFont typeface="Wingdings" pitchFamily="2" charset="2"/>
              <a:buChar char="Ø"/>
            </a:pP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万以上的在西北二环以里。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0826" y="928670"/>
            <a:ext cx="27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年末房价空间分布：</a:t>
            </a:r>
          </a:p>
        </p:txBody>
      </p:sp>
      <p:sp>
        <p:nvSpPr>
          <p:cNvPr id="2" name="矩形 1"/>
          <p:cNvSpPr/>
          <p:nvPr/>
        </p:nvSpPr>
        <p:spPr>
          <a:xfrm>
            <a:off x="5657448" y="621577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latin typeface="+mn-ea"/>
              </a:rPr>
              <a:t>引自北京市测绘院成果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0CD1A7-CFAF-4C0B-93E7-06763701ADBA}"/>
              </a:ext>
            </a:extLst>
          </p:cNvPr>
          <p:cNvSpPr/>
          <p:nvPr/>
        </p:nvSpPr>
        <p:spPr>
          <a:xfrm>
            <a:off x="323528" y="220784"/>
            <a:ext cx="7414594" cy="707886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举例，城市形态</a:t>
            </a:r>
          </a:p>
        </p:txBody>
      </p:sp>
    </p:spTree>
    <p:extLst>
      <p:ext uri="{BB962C8B-B14F-4D97-AF65-F5344CB8AC3E}">
        <p14:creationId xmlns:p14="http://schemas.microsoft.com/office/powerpoint/2010/main" val="157725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408" y="168087"/>
            <a:ext cx="7930056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城市空间形态的演变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70064" y="1046415"/>
            <a:ext cx="8531138" cy="3902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 r="3824" b="2647"/>
          <a:stretch>
            <a:fillRect/>
          </a:stretch>
        </p:blipFill>
        <p:spPr bwMode="auto">
          <a:xfrm>
            <a:off x="0" y="2012206"/>
            <a:ext cx="4031754" cy="413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3-城市空间发展战略结构图（改）xxx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64" y="2021334"/>
            <a:ext cx="3978851" cy="413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9552" y="996395"/>
            <a:ext cx="17355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/>
              <a:t>“单中心”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08377" y="1046415"/>
            <a:ext cx="1660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/>
              <a:t>“两轴两带”</a:t>
            </a:r>
          </a:p>
        </p:txBody>
      </p:sp>
      <p:sp>
        <p:nvSpPr>
          <p:cNvPr id="8" name="右箭头 7"/>
          <p:cNvSpPr/>
          <p:nvPr/>
        </p:nvSpPr>
        <p:spPr bwMode="auto">
          <a:xfrm>
            <a:off x="3563727" y="3832013"/>
            <a:ext cx="1644650" cy="517525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43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mages.qianlong.com/mmsource/images/2012/11/11/bjlz20121111-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007" y="666109"/>
            <a:ext cx="6110337" cy="569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67544" y="87391"/>
            <a:ext cx="8229600" cy="11430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dirty="0">
                <a:solidFill>
                  <a:schemeClr val="tx1"/>
                </a:solidFill>
                <a:ea typeface="楷体_GB2312" pitchFamily="49" charset="-122"/>
              </a:rPr>
              <a:t>两轴两带多中心</a:t>
            </a:r>
          </a:p>
        </p:txBody>
      </p:sp>
      <p:sp>
        <p:nvSpPr>
          <p:cNvPr id="9" name="矩形 8"/>
          <p:cNvSpPr/>
          <p:nvPr/>
        </p:nvSpPr>
        <p:spPr>
          <a:xfrm>
            <a:off x="2920041" y="6313944"/>
            <a:ext cx="330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北京市总体规划（</a:t>
            </a:r>
            <a:r>
              <a:rPr lang="en-US" altLang="zh-CN" dirty="0"/>
              <a:t>2008</a:t>
            </a:r>
            <a:r>
              <a:rPr lang="zh-CN" altLang="en-US" dirty="0"/>
              <a:t>－</a:t>
            </a:r>
            <a:r>
              <a:rPr lang="en-US" altLang="zh-CN" dirty="0"/>
              <a:t>2020)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919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BA10B-DFA9-48EF-B914-293B622F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352" y="1196752"/>
            <a:ext cx="3240360" cy="5447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一核</a:t>
            </a:r>
            <a:r>
              <a:rPr lang="zh-CN" altLang="en-US" sz="2000" dirty="0"/>
              <a:t>指首都功能核心区；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 一主</a:t>
            </a:r>
            <a:r>
              <a:rPr lang="zh-CN" altLang="en-US" sz="2000" dirty="0"/>
              <a:t>指中心城区，包括东城区，西城区、朝阳区、海淀区、丰台区、石景山区； 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一副</a:t>
            </a:r>
            <a:r>
              <a:rPr lang="zh-CN" altLang="en-US" sz="2000" dirty="0"/>
              <a:t>指城市副中心；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两轴指中轴线及其延长线、长安街及其延长线；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b="1" dirty="0"/>
              <a:t>多点</a:t>
            </a:r>
            <a:r>
              <a:rPr lang="zh-CN" altLang="en-US" sz="2000" dirty="0"/>
              <a:t>指</a:t>
            </a:r>
            <a:r>
              <a:rPr lang="en-US" altLang="zh-CN" sz="2000" dirty="0"/>
              <a:t>5</a:t>
            </a:r>
            <a:r>
              <a:rPr lang="zh-CN" altLang="en-US" sz="2000" dirty="0"/>
              <a:t>个位于平原地区的新城，包括顺义、大兴、亦庄、昌平、房山新城； 一区指生态涵养区，包括门头沟区、平谷区、怀柔区、密云区、延庆区，以及通州区和房山区的山区。</a:t>
            </a:r>
          </a:p>
        </p:txBody>
      </p:sp>
      <p:pic>
        <p:nvPicPr>
          <p:cNvPr id="1026" name="Picture 2" descr="http://5b0988e595225.cdn.sohucs.com/images/20190917/79e376e32a5b46c993226e7d98ee74bd.jpeg">
            <a:extLst>
              <a:ext uri="{FF2B5EF4-FFF2-40B4-BE49-F238E27FC236}">
                <a16:creationId xmlns:a16="http://schemas.microsoft.com/office/drawing/2014/main" id="{0A0137A4-33DC-4DE8-B168-9DEF7980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0"/>
            <a:ext cx="4775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6AF8F0-A967-455E-8C25-1034FA11AE8D}"/>
              </a:ext>
            </a:extLst>
          </p:cNvPr>
          <p:cNvSpPr/>
          <p:nvPr/>
        </p:nvSpPr>
        <p:spPr>
          <a:xfrm>
            <a:off x="5600436" y="404664"/>
            <a:ext cx="3070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北京城市空间结构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11931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375"/>
            <a:ext cx="8229600" cy="114300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12776"/>
            <a:ext cx="7416824" cy="475252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一、城市地理学的概念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二、城市地理学的任务、研究对象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四、城市地理学与其他学科的关系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五、城市问题</a:t>
            </a:r>
          </a:p>
        </p:txBody>
      </p:sp>
    </p:spTree>
    <p:extLst>
      <p:ext uri="{BB962C8B-B14F-4D97-AF65-F5344CB8AC3E}">
        <p14:creationId xmlns:p14="http://schemas.microsoft.com/office/powerpoint/2010/main" val="3862358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15212" y="2060848"/>
            <a:ext cx="8208963" cy="4357687"/>
          </a:xfrm>
          <a:prstGeom prst="rect">
            <a:avLst/>
          </a:prstGeom>
        </p:spPr>
        <p:txBody>
          <a:bodyPr/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Wingdings" pitchFamily="2" charset="2"/>
              <a:buNone/>
            </a:pPr>
            <a:endParaRPr lang="zh-CN" altLang="en-US" sz="3600" dirty="0"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365738"/>
            <a:ext cx="8574480" cy="100811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城市地理学与其他学科的关系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79512" y="1124744"/>
            <a:ext cx="8748464" cy="438912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城市地理学是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偏重于人文性质的特殊的区域地理。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1061"/>
          <p:cNvGrpSpPr>
            <a:grpSpLocks/>
          </p:cNvGrpSpPr>
          <p:nvPr/>
        </p:nvGrpSpPr>
        <p:grpSpPr bwMode="auto">
          <a:xfrm>
            <a:off x="395536" y="2132856"/>
            <a:ext cx="7818909" cy="4669090"/>
            <a:chOff x="897" y="336"/>
            <a:chExt cx="3866" cy="4208"/>
          </a:xfrm>
        </p:grpSpPr>
        <p:sp>
          <p:nvSpPr>
            <p:cNvPr id="7" name="Text Box 1029"/>
            <p:cNvSpPr txBox="1">
              <a:spLocks noChangeArrowheads="1"/>
            </p:cNvSpPr>
            <p:nvPr/>
          </p:nvSpPr>
          <p:spPr bwMode="auto">
            <a:xfrm>
              <a:off x="897" y="1680"/>
              <a:ext cx="304" cy="1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8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地理学</a:t>
              </a:r>
            </a:p>
          </p:txBody>
        </p:sp>
        <p:sp>
          <p:nvSpPr>
            <p:cNvPr id="8" name="AutoShape 1030"/>
            <p:cNvSpPr>
              <a:spLocks/>
            </p:cNvSpPr>
            <p:nvPr/>
          </p:nvSpPr>
          <p:spPr bwMode="auto">
            <a:xfrm>
              <a:off x="1152" y="576"/>
              <a:ext cx="96" cy="2976"/>
            </a:xfrm>
            <a:prstGeom prst="leftBrace">
              <a:avLst>
                <a:gd name="adj1" fmla="val 25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Text Box 1031"/>
            <p:cNvSpPr txBox="1">
              <a:spLocks noChangeArrowheads="1"/>
            </p:cNvSpPr>
            <p:nvPr/>
          </p:nvSpPr>
          <p:spPr bwMode="auto">
            <a:xfrm>
              <a:off x="1248" y="1920"/>
              <a:ext cx="852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理论地理学</a:t>
              </a:r>
            </a:p>
          </p:txBody>
        </p:sp>
        <p:sp>
          <p:nvSpPr>
            <p:cNvPr id="10" name="Text Box 1032"/>
            <p:cNvSpPr txBox="1">
              <a:spLocks noChangeArrowheads="1"/>
            </p:cNvSpPr>
            <p:nvPr/>
          </p:nvSpPr>
          <p:spPr bwMode="auto">
            <a:xfrm>
              <a:off x="1248" y="432"/>
              <a:ext cx="852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区域地理学</a:t>
              </a:r>
            </a:p>
          </p:txBody>
        </p:sp>
        <p:sp>
          <p:nvSpPr>
            <p:cNvPr id="11" name="AutoShape 1033"/>
            <p:cNvSpPr>
              <a:spLocks/>
            </p:cNvSpPr>
            <p:nvPr/>
          </p:nvSpPr>
          <p:spPr bwMode="auto">
            <a:xfrm>
              <a:off x="2304" y="432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2" name="AutoShape 1034"/>
            <p:cNvSpPr>
              <a:spLocks/>
            </p:cNvSpPr>
            <p:nvPr/>
          </p:nvSpPr>
          <p:spPr bwMode="auto">
            <a:xfrm>
              <a:off x="2304" y="1440"/>
              <a:ext cx="96" cy="1248"/>
            </a:xfrm>
            <a:prstGeom prst="leftBrace">
              <a:avLst>
                <a:gd name="adj1" fmla="val 10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Text Box 1035"/>
            <p:cNvSpPr txBox="1">
              <a:spLocks noChangeArrowheads="1"/>
            </p:cNvSpPr>
            <p:nvPr/>
          </p:nvSpPr>
          <p:spPr bwMode="auto">
            <a:xfrm>
              <a:off x="3360" y="526"/>
              <a:ext cx="801" cy="1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普通自然地理学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地貌学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陆地水文学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气候学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海洋地理学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生物地理学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土壤地理学</a:t>
              </a:r>
            </a:p>
          </p:txBody>
        </p:sp>
        <p:sp>
          <p:nvSpPr>
            <p:cNvPr id="14" name="Text Box 1036"/>
            <p:cNvSpPr txBox="1">
              <a:spLocks noChangeArrowheads="1"/>
            </p:cNvSpPr>
            <p:nvPr/>
          </p:nvSpPr>
          <p:spPr bwMode="auto">
            <a:xfrm>
              <a:off x="3342" y="2128"/>
              <a:ext cx="767" cy="1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人口地理学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经济地理学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文化地理学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政治地理学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行为地理学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旅游地理学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聚落地理学</a:t>
              </a:r>
            </a:p>
          </p:txBody>
        </p:sp>
        <p:sp>
          <p:nvSpPr>
            <p:cNvPr id="15" name="Text Box 1037"/>
            <p:cNvSpPr txBox="1">
              <a:spLocks noChangeArrowheads="1"/>
            </p:cNvSpPr>
            <p:nvPr/>
          </p:nvSpPr>
          <p:spPr bwMode="auto">
            <a:xfrm>
              <a:off x="3959" y="1513"/>
              <a:ext cx="768" cy="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动物地理学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植物地理学</a:t>
              </a:r>
            </a:p>
          </p:txBody>
        </p:sp>
        <p:sp>
          <p:nvSpPr>
            <p:cNvPr id="16" name="AutoShape 1038"/>
            <p:cNvSpPr>
              <a:spLocks/>
            </p:cNvSpPr>
            <p:nvPr/>
          </p:nvSpPr>
          <p:spPr bwMode="auto">
            <a:xfrm>
              <a:off x="3264" y="912"/>
              <a:ext cx="96" cy="1008"/>
            </a:xfrm>
            <a:prstGeom prst="leftBrace">
              <a:avLst>
                <a:gd name="adj1" fmla="val 87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AutoShape 1039"/>
            <p:cNvSpPr>
              <a:spLocks/>
            </p:cNvSpPr>
            <p:nvPr/>
          </p:nvSpPr>
          <p:spPr bwMode="auto">
            <a:xfrm>
              <a:off x="3935" y="1664"/>
              <a:ext cx="48" cy="192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" name="Text Box 1040"/>
            <p:cNvSpPr txBox="1">
              <a:spLocks noChangeArrowheads="1"/>
            </p:cNvSpPr>
            <p:nvPr/>
          </p:nvSpPr>
          <p:spPr bwMode="auto">
            <a:xfrm>
              <a:off x="3995" y="3345"/>
              <a:ext cx="768" cy="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16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城市地理学</a:t>
              </a:r>
              <a:endParaRPr kumimoji="1" lang="zh-CN" alt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endParaRP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村落地理学</a:t>
              </a:r>
            </a:p>
          </p:txBody>
        </p:sp>
        <p:sp>
          <p:nvSpPr>
            <p:cNvPr id="19" name="AutoShape 1041"/>
            <p:cNvSpPr>
              <a:spLocks/>
            </p:cNvSpPr>
            <p:nvPr/>
          </p:nvSpPr>
          <p:spPr bwMode="auto">
            <a:xfrm>
              <a:off x="3264" y="2208"/>
              <a:ext cx="96" cy="1336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Text Box 1042"/>
            <p:cNvSpPr txBox="1">
              <a:spLocks noChangeArrowheads="1"/>
            </p:cNvSpPr>
            <p:nvPr/>
          </p:nvSpPr>
          <p:spPr bwMode="auto">
            <a:xfrm>
              <a:off x="3959" y="2064"/>
              <a:ext cx="768" cy="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工业地理学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农业地理学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交通地理学</a:t>
              </a:r>
            </a:p>
            <a:p>
              <a:pPr eaLnBrk="1" hangingPunct="1">
                <a:defRPr/>
              </a:pPr>
              <a:r>
                <a:rPr kumimoji="1" lang="zh-CN" altLang="en-US" sz="16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商业地理学</a:t>
              </a:r>
            </a:p>
          </p:txBody>
        </p:sp>
        <p:sp>
          <p:nvSpPr>
            <p:cNvPr id="21" name="Text Box 1043"/>
            <p:cNvSpPr txBox="1">
              <a:spLocks noChangeArrowheads="1"/>
            </p:cNvSpPr>
            <p:nvPr/>
          </p:nvSpPr>
          <p:spPr bwMode="auto">
            <a:xfrm>
              <a:off x="1233" y="3321"/>
              <a:ext cx="852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应用地理学</a:t>
              </a:r>
            </a:p>
          </p:txBody>
        </p:sp>
        <p:sp>
          <p:nvSpPr>
            <p:cNvPr id="22" name="Text Box 1044"/>
            <p:cNvSpPr txBox="1">
              <a:spLocks noChangeArrowheads="1"/>
            </p:cNvSpPr>
            <p:nvPr/>
          </p:nvSpPr>
          <p:spPr bwMode="auto">
            <a:xfrm>
              <a:off x="1768" y="4128"/>
              <a:ext cx="1613" cy="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400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　地理科学的学科体系</a:t>
              </a:r>
            </a:p>
          </p:txBody>
        </p:sp>
        <p:sp>
          <p:nvSpPr>
            <p:cNvPr id="23" name="Text Box 1046"/>
            <p:cNvSpPr txBox="1">
              <a:spLocks noChangeArrowheads="1"/>
            </p:cNvSpPr>
            <p:nvPr/>
          </p:nvSpPr>
          <p:spPr bwMode="auto">
            <a:xfrm>
              <a:off x="2400" y="336"/>
              <a:ext cx="979" cy="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世界区域地理学</a:t>
              </a:r>
            </a:p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国家区域地理学</a:t>
              </a:r>
            </a:p>
          </p:txBody>
        </p:sp>
        <p:sp>
          <p:nvSpPr>
            <p:cNvPr id="24" name="Text Box 1047"/>
            <p:cNvSpPr txBox="1">
              <a:spLocks noChangeArrowheads="1"/>
            </p:cNvSpPr>
            <p:nvPr/>
          </p:nvSpPr>
          <p:spPr bwMode="auto">
            <a:xfrm>
              <a:off x="2400" y="1296"/>
              <a:ext cx="725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自然地理学</a:t>
              </a:r>
            </a:p>
          </p:txBody>
        </p:sp>
        <p:sp>
          <p:nvSpPr>
            <p:cNvPr id="25" name="Text Box 1049"/>
            <p:cNvSpPr txBox="1">
              <a:spLocks noChangeArrowheads="1"/>
            </p:cNvSpPr>
            <p:nvPr/>
          </p:nvSpPr>
          <p:spPr bwMode="auto">
            <a:xfrm>
              <a:off x="2400" y="2544"/>
              <a:ext cx="725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人文地理学</a:t>
              </a:r>
            </a:p>
          </p:txBody>
        </p:sp>
        <p:sp>
          <p:nvSpPr>
            <p:cNvPr id="26" name="AutoShape 1051"/>
            <p:cNvSpPr>
              <a:spLocks/>
            </p:cNvSpPr>
            <p:nvPr/>
          </p:nvSpPr>
          <p:spPr bwMode="auto">
            <a:xfrm>
              <a:off x="3923" y="2221"/>
              <a:ext cx="60" cy="711"/>
            </a:xfrm>
            <a:prstGeom prst="leftBrace">
              <a:avLst>
                <a:gd name="adj1" fmla="val 75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" name="AutoShape 1052"/>
            <p:cNvSpPr>
              <a:spLocks/>
            </p:cNvSpPr>
            <p:nvPr/>
          </p:nvSpPr>
          <p:spPr bwMode="auto">
            <a:xfrm>
              <a:off x="3947" y="3441"/>
              <a:ext cx="48" cy="24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AutoShape 1054"/>
            <p:cNvSpPr>
              <a:spLocks/>
            </p:cNvSpPr>
            <p:nvPr/>
          </p:nvSpPr>
          <p:spPr bwMode="auto">
            <a:xfrm>
              <a:off x="2304" y="3376"/>
              <a:ext cx="96" cy="432"/>
            </a:xfrm>
            <a:prstGeom prst="leftBrace">
              <a:avLst>
                <a:gd name="adj1" fmla="val 37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Text Box 1055"/>
            <p:cNvSpPr txBox="1">
              <a:spLocks noChangeArrowheads="1"/>
            </p:cNvSpPr>
            <p:nvPr/>
          </p:nvSpPr>
          <p:spPr bwMode="auto">
            <a:xfrm>
              <a:off x="2420" y="3096"/>
              <a:ext cx="725" cy="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计量地理学</a:t>
              </a:r>
            </a:p>
            <a:p>
              <a:pPr eaLnBrk="1" hangingPunct="1">
                <a:defRPr/>
              </a:pPr>
              <a:r>
                <a:rPr kumimoji="1" lang="zh-CN" altLang="en-US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地图学</a:t>
              </a:r>
            </a:p>
            <a:p>
              <a:pPr eaLnBrk="1" hangingPunct="1">
                <a:defRPr/>
              </a:pPr>
              <a:r>
                <a:rPr kumimoji="1" lang="en-US" altLang="zh-CN" sz="2000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楷体_GB2312" pitchFamily="49" charset="-122"/>
                </a:rPr>
                <a:t>GIS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780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51520" y="260648"/>
            <a:ext cx="8574480" cy="148073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四、城市地理学与相关学科的关系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134984202"/>
              </p:ext>
            </p:extLst>
          </p:nvPr>
        </p:nvGraphicFramePr>
        <p:xfrm>
          <a:off x="971600" y="1124744"/>
          <a:ext cx="6936432" cy="505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645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375"/>
            <a:ext cx="8229600" cy="114300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12776"/>
            <a:ext cx="7416824" cy="475252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一、城市地理学的概念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二、城市地理学的任务、研究对象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四、城市地理学与其他学科的关系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五、城市问题</a:t>
            </a:r>
          </a:p>
        </p:txBody>
      </p:sp>
    </p:spTree>
    <p:extLst>
      <p:ext uri="{BB962C8B-B14F-4D97-AF65-F5344CB8AC3E}">
        <p14:creationId xmlns:p14="http://schemas.microsoft.com/office/powerpoint/2010/main" val="317607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375"/>
            <a:ext cx="8229600" cy="114300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12776"/>
            <a:ext cx="7416824" cy="475252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一、城市地理学的概念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二、城市地理学的任务、研究对象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四、城市地理学与其他学科的关系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五、城市问题</a:t>
            </a:r>
          </a:p>
        </p:txBody>
      </p:sp>
    </p:spTree>
    <p:extLst>
      <p:ext uri="{BB962C8B-B14F-4D97-AF65-F5344CB8AC3E}">
        <p14:creationId xmlns:p14="http://schemas.microsoft.com/office/powerpoint/2010/main" val="979744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9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五、城市四大问题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7104" y="1556792"/>
            <a:ext cx="8003232" cy="50939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人口问题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交通问题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资源问题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环境问题</a:t>
            </a:r>
          </a:p>
        </p:txBody>
      </p:sp>
    </p:spTree>
    <p:extLst>
      <p:ext uri="{BB962C8B-B14F-4D97-AF65-F5344CB8AC3E}">
        <p14:creationId xmlns:p14="http://schemas.microsoft.com/office/powerpoint/2010/main" val="2737861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94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五、城市四大问题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0384" y="1412776"/>
            <a:ext cx="8003232" cy="509392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/>
              <a:t>人口问题（人口膨胀、老龄化、房价高涨、贫民窟、犯罪）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交通问题（交通拥堵、交通事故、公共交通、停车、交通污染）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资源问题（能源供应紧张、水资源短缺、用地蔓延）</a:t>
            </a:r>
            <a:endParaRPr lang="en-US" altLang="zh-CN" sz="4000" b="1" dirty="0"/>
          </a:p>
          <a:p>
            <a:pPr>
              <a:lnSpc>
                <a:spcPct val="150000"/>
              </a:lnSpc>
            </a:pPr>
            <a:r>
              <a:rPr lang="zh-CN" altLang="en-US" sz="4000" b="1" dirty="0"/>
              <a:t>环境问题（大气污染、水污染、噪声污染、垃圾污染）</a:t>
            </a:r>
          </a:p>
        </p:txBody>
      </p:sp>
    </p:spTree>
    <p:extLst>
      <p:ext uri="{BB962C8B-B14F-4D97-AF65-F5344CB8AC3E}">
        <p14:creationId xmlns:p14="http://schemas.microsoft.com/office/powerpoint/2010/main" val="1086430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rban Decay-Washington 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25475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hicago Uptown transition zone-gentr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52838"/>
            <a:ext cx="4495800" cy="320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52400" y="5486400"/>
            <a:ext cx="48006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Uptown neighborhood in Chicago-abandoned </a:t>
            </a:r>
          </a:p>
          <a:p>
            <a:pPr algn="ctr">
              <a:defRPr/>
            </a:pPr>
            <a:r>
              <a:rPr 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apartment buildings; an area that is primed for gentrification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00800" y="1676400"/>
            <a:ext cx="25146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Urban decay in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Washington, D.C</a:t>
            </a:r>
            <a:r>
              <a:rPr 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9100" y="92075"/>
            <a:ext cx="72390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Urban Decay </a:t>
            </a:r>
            <a:r>
              <a:rPr lang="zh-CN" altLang="en-US" dirty="0"/>
              <a:t>城市衰败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3" descr="deblij_ch09_fig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08720"/>
            <a:ext cx="91440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1295400" y="5937920"/>
            <a:ext cx="6019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Hinsdale, Illinois (25% of houses have been torn down in last 20 years).</a:t>
            </a:r>
          </a:p>
        </p:txBody>
      </p:sp>
    </p:spTree>
    <p:extLst>
      <p:ext uri="{BB962C8B-B14F-4D97-AF65-F5344CB8AC3E}">
        <p14:creationId xmlns:p14="http://schemas.microsoft.com/office/powerpoint/2010/main" val="78299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381000" y="0"/>
            <a:ext cx="7772400" cy="8382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Sao Paulo squatter </a:t>
            </a:r>
            <a:r>
              <a:rPr lang="zh-CN" altLang="en-US" dirty="0">
                <a:ea typeface="宋体" panose="02010600030101010101" pitchFamily="2" charset="-122"/>
              </a:rPr>
              <a:t>贫富差距</a:t>
            </a:r>
            <a:r>
              <a:rPr lang="en-US" altLang="zh-CN" dirty="0">
                <a:ea typeface="宋体" panose="02010600030101010101" pitchFamily="2" charset="-122"/>
              </a:rPr>
              <a:t> settlement</a:t>
            </a:r>
          </a:p>
        </p:txBody>
      </p:sp>
      <p:pic>
        <p:nvPicPr>
          <p:cNvPr id="3" name="Picture 5" descr="sao_pau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27100"/>
            <a:ext cx="8975725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52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D664D38-AE23-47A2-B1AF-9B34F4618EB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179512" y="476672"/>
            <a:ext cx="8712968" cy="8382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Los Angeles </a:t>
            </a:r>
            <a:r>
              <a:rPr lang="zh-CN" altLang="en-US" dirty="0">
                <a:ea typeface="宋体" panose="02010600030101010101" pitchFamily="2" charset="-122"/>
              </a:rPr>
              <a:t>贫富差距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F5782B-A162-49D0-8ECF-DD71B801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060848"/>
            <a:ext cx="513559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48EE40-7828-4696-BA80-CC4E2443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33290"/>
            <a:ext cx="432498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67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Fig11-09_color_v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557306"/>
            <a:ext cx="6711950" cy="50339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3753" y="476672"/>
            <a:ext cx="92191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zh-CN" sz="2800" b="1" dirty="0">
                <a:ea typeface="宋体" panose="02010600030101010101" pitchFamily="2" charset="-122"/>
              </a:rPr>
              <a:t>Infill development (opposite of sprawl)</a:t>
            </a:r>
            <a:r>
              <a:rPr lang="zh-CN" altLang="en-US" sz="2800" b="1" dirty="0">
                <a:ea typeface="宋体" panose="02010600030101010101" pitchFamily="2" charset="-122"/>
              </a:rPr>
              <a:t>相对于城市蔓延</a:t>
            </a:r>
            <a:endParaRPr lang="en-US" altLang="zh-CN" sz="2800" b="1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22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0"/>
            <a:ext cx="7772400" cy="6096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Eastern European City </a:t>
            </a:r>
            <a:r>
              <a:rPr lang="zh-CN" alt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东欧城市</a:t>
            </a:r>
            <a:endParaRPr lang="en-US" sz="3600" b="1" dirty="0">
              <a:solidFill>
                <a:srgbClr val="8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1549" y="1205136"/>
            <a:ext cx="3873500" cy="5257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000" dirty="0"/>
              <a:t>Eastern European &amp; Russian cities were turned into </a:t>
            </a:r>
            <a:r>
              <a:rPr lang="en-US" sz="2000" dirty="0" err="1"/>
              <a:t>microdistricts</a:t>
            </a:r>
            <a:r>
              <a:rPr lang="en-US" sz="2000" dirty="0"/>
              <a:t> by communist planning</a:t>
            </a:r>
          </a:p>
          <a:p>
            <a:pPr>
              <a:defRPr/>
            </a:pPr>
            <a:r>
              <a:rPr lang="en-US" sz="2000" dirty="0"/>
              <a:t>Old primate and historical cities were ignored</a:t>
            </a:r>
          </a:p>
          <a:p>
            <a:pPr>
              <a:defRPr/>
            </a:pPr>
            <a:r>
              <a:rPr lang="en-US" sz="2000" dirty="0"/>
              <a:t>Huge dominant square &amp; wide radiating avenues fronted by huge apartment complexes with factories, schools, shops &amp; so on.</a:t>
            </a:r>
          </a:p>
          <a:p>
            <a:pPr>
              <a:defRPr/>
            </a:pPr>
            <a:r>
              <a:rPr lang="en-US" sz="2000" dirty="0"/>
              <a:t>No need for CBD, mass commuting or suburbs</a:t>
            </a:r>
          </a:p>
        </p:txBody>
      </p:sp>
      <p:pic>
        <p:nvPicPr>
          <p:cNvPr id="7" name="Picture 4" descr="Budapest, Hungary social housing microdistric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49" y="1052736"/>
            <a:ext cx="45085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36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2390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Islamic Cities</a:t>
            </a:r>
          </a:p>
        </p:txBody>
      </p:sp>
      <p:pic>
        <p:nvPicPr>
          <p:cNvPr id="6" name="Picture 2" descr="http://tmdtube.com/islam_slides/Mecca%20Sky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098848"/>
            <a:ext cx="6096000" cy="562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38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-37744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城市的概念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807068"/>
            <a:ext cx="9036496" cy="12537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城市：具有一定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人口规模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，并以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非农业人口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为主的居民集居地，是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聚落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的一种特殊形态。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经济、政治、精神生活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的中心，是前进的主要动力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imgsrc.baidu.com/forum/w%3D580/sign=1f2ba3febb014a90813e46b599763971/bd89241f95cad1c8a6bae06b7d3e6709c83d51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" y="2564904"/>
            <a:ext cx="3069425" cy="20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gsrc.baidu.com/forum/w%3D580/sign=ad98904499504fc2a25fb00dd5dce7f0/ced16c224f4a20a4c495208b92529822730ed03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23" y="2523396"/>
            <a:ext cx="3126925" cy="208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blog.kkday.com/wp-content/uploads/batch_shutterstock_36750362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34" y="4645927"/>
            <a:ext cx="3179441" cy="211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âå¸å½å¤§å¦âçå¾çæç´¢ç»æ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88" y="2523395"/>
            <a:ext cx="2912334" cy="424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600794121916&amp;di=74a8c289a4bfe501b8d4347a558befd6&amp;imgtype=0&amp;src=http%3A%2F%2F5b0988e595225.cdn.sohucs.com%2Fimages%2F20181011%2Fb39e8d54371f4b419196ea22e3fda38b.jpeg">
            <a:extLst>
              <a:ext uri="{FF2B5EF4-FFF2-40B4-BE49-F238E27FC236}">
                <a16:creationId xmlns:a16="http://schemas.microsoft.com/office/drawing/2014/main" id="{510A2DE9-C616-46B4-8B10-F8362401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4419"/>
            <a:ext cx="3179441" cy="232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844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African City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0" y="533400"/>
            <a:ext cx="8820472" cy="29676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800" dirty="0"/>
              <a:t>No large cities to match Cairo-Kinshasa</a:t>
            </a:r>
            <a:r>
              <a:rPr lang="zh-CN" altLang="en-US" sz="2800" dirty="0"/>
              <a:t>（开罗</a:t>
            </a:r>
            <a:r>
              <a:rPr lang="en-US" altLang="zh-CN" sz="2800" dirty="0"/>
              <a:t>-</a:t>
            </a:r>
            <a:r>
              <a:rPr lang="zh-CN" altLang="en-US" dirty="0"/>
              <a:t>金萨沙</a:t>
            </a:r>
            <a:r>
              <a:rPr lang="zh-CN" altLang="en-US" sz="2800" dirty="0"/>
              <a:t>）</a:t>
            </a:r>
            <a:r>
              <a:rPr lang="en-US" sz="2800" dirty="0"/>
              <a:t>, Nairobi, Harare</a:t>
            </a:r>
            <a:r>
              <a:rPr lang="zh-CN" altLang="en-US" sz="2800" dirty="0"/>
              <a:t>（</a:t>
            </a:r>
            <a:r>
              <a:rPr lang="zh-CN" altLang="en-US" dirty="0"/>
              <a:t>哈拉雷</a:t>
            </a:r>
            <a:r>
              <a:rPr lang="zh-CN" altLang="en-US" sz="2800" dirty="0"/>
              <a:t>）</a:t>
            </a:r>
            <a:r>
              <a:rPr lang="en-US" sz="2800" dirty="0"/>
              <a:t>, Dakar</a:t>
            </a:r>
            <a:r>
              <a:rPr lang="zh-CN" altLang="en-US" sz="2800" dirty="0"/>
              <a:t>（</a:t>
            </a:r>
            <a:r>
              <a:rPr lang="zh-CN" altLang="en-US" dirty="0"/>
              <a:t>达喀尔）</a:t>
            </a:r>
            <a:r>
              <a:rPr lang="en-US" sz="2800" dirty="0"/>
              <a:t>, Abidjan</a:t>
            </a:r>
            <a:r>
              <a:rPr lang="zh-CN" altLang="en-US" sz="2800" dirty="0"/>
              <a:t>（阿布贾）</a:t>
            </a:r>
            <a:r>
              <a:rPr lang="en-US" sz="2800" dirty="0"/>
              <a:t> were established by Europeans 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/>
              <a:t>South African cities-Johannesburg, Cape Town &amp; Durbin are western cities with elements of European and American models-high rise CBDs and sprawling suburbs</a:t>
            </a:r>
          </a:p>
        </p:txBody>
      </p:sp>
      <p:pic>
        <p:nvPicPr>
          <p:cNvPr id="7" name="Picture 4" descr="Nairobi, Kenya-CBD modern urban c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09404"/>
            <a:ext cx="5638800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99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ingapore-container ship 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143000"/>
            <a:ext cx="433228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Malaysia-Kuala Lumpur-Petronas Tow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4610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b="1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Southeast Asian City</a:t>
            </a:r>
          </a:p>
        </p:txBody>
      </p:sp>
    </p:spTree>
    <p:extLst>
      <p:ext uri="{BB962C8B-B14F-4D97-AF65-F5344CB8AC3E}">
        <p14:creationId xmlns:p14="http://schemas.microsoft.com/office/powerpoint/2010/main" val="2935190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67544" y="152400"/>
            <a:ext cx="7239000" cy="8382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Rio de Janeiro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（里约热内卢）</a:t>
            </a:r>
            <a:endParaRPr 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4" descr="http://www.auswaertiges-amt.de/diplo/de/Aussenpolitik/RegionaleSchwerpunkte/Lateinamerika/BilderMitBU/FavelaRio,templateId=large__blo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990600"/>
            <a:ext cx="886777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584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3568" y="260648"/>
            <a:ext cx="7239000" cy="8382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Nairobi, Kenya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（内罗毕）</a:t>
            </a:r>
            <a:endParaRPr 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http://www.marcgunther.com/wp-content/uploads/Nairobi_Slum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5400"/>
            <a:ext cx="8001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58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9552" y="201340"/>
            <a:ext cx="7239000" cy="838200"/>
          </a:xfrm>
        </p:spPr>
        <p:txBody>
          <a:bodyPr/>
          <a:lstStyle/>
          <a:p>
            <a:pPr>
              <a:defRPr/>
            </a:pPr>
            <a:r>
              <a:rPr 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Brasilia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巴西利亚</a:t>
            </a:r>
            <a:endParaRPr 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http://www.caminandosinrumbo.com/brasil/brasilia/Brasil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5715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upload.wikimedia.org/wikipedia/commons/thumb/5/54/Montagem_Brasília.jpg/250px-Montagem_Brasília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52600"/>
            <a:ext cx="37814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09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1560" y="152400"/>
            <a:ext cx="7239000" cy="838200"/>
          </a:xfrm>
          <a:prstGeom prst="rect">
            <a:avLst/>
          </a:prstGeom>
        </p:spPr>
        <p:txBody>
          <a:bodyPr vert="horz" lIns="0" rIns="0" bIns="0" anchor="b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Abuja</a:t>
            </a:r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阿布贾（尼日利亚现在的首都）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http://newsimg.bbc.co.uk/media/images/41599000/jpg/_41599304_11_abuja_till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990600"/>
            <a:ext cx="5002212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http://graphics8.nytimes.com/images/2006/12/13/world/13abuja_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000500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375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D6A14-4D95-4BC5-B331-01F02004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-381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城市问题总结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E6A46-7015-45F2-8334-C09AF86D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4389120"/>
          </a:xfrm>
        </p:spPr>
        <p:txBody>
          <a:bodyPr>
            <a:normAutofit fontScale="92500"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现代生活方式充满了各种矛盾，这些矛盾又集中的体现在作为生活载体的城市中。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我们无法用根本改变现代生活方式来解决诸如能源消耗、环境污染以及各种社会问题，对于城市问题也只能通过采取积极的措施加以解决，</a:t>
            </a:r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对待城市问题的态度，是应该解决问题而不是否定城市。</a:t>
            </a:r>
          </a:p>
        </p:txBody>
      </p:sp>
    </p:spTree>
    <p:extLst>
      <p:ext uri="{BB962C8B-B14F-4D97-AF65-F5344CB8AC3E}">
        <p14:creationId xmlns:p14="http://schemas.microsoft.com/office/powerpoint/2010/main" val="237404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2E740EB-DEE7-4AA8-8995-B578C140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166" y="1296886"/>
            <a:ext cx="7874297" cy="5300466"/>
          </a:xfrm>
        </p:spPr>
        <p:txBody>
          <a:bodyPr>
            <a:no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城市是一种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复杂的动态现象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。它的兴起和发展受自然、经济、 社会和人口等方面因素的影响。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城市是一个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区域现象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，作为人类活动的中心，与周围的区域保持密切的联系。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城市可以看做是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一个面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，内部有各种构成要素的演变和组合。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从区域看，也可以看做是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一个点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几乎每个城市都是一个地区的的</a:t>
            </a:r>
            <a:r>
              <a:rPr lang="zh-CN" altLang="zh-CN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经济、政治、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文化</a:t>
            </a:r>
            <a:r>
              <a:rPr lang="zh-CN" altLang="zh-CN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的中心</a:t>
            </a:r>
            <a:endParaRPr lang="en-US" altLang="zh-CN" sz="2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每个城市都有自己的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影响区域（腹地或集散地）。</a:t>
            </a:r>
            <a:endParaRPr lang="en-US" altLang="zh-CN" sz="22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城市具有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区域性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综合性、社会性，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也是一个</a:t>
            </a:r>
            <a:r>
              <a:rPr lang="zh-CN" altLang="en-US" sz="2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历史范畴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ts val="4000"/>
              </a:lnSpc>
              <a:buNone/>
            </a:pPr>
            <a:endParaRPr lang="en-US" altLang="zh-CN" sz="2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5CBF9C0-5D13-4B8E-A4B5-A6F998BC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64" y="13258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城市的概念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71124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323528" y="548680"/>
            <a:ext cx="8229600" cy="864096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城市是一种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区域现象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，也可以是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indent="0">
              <a:buNone/>
            </a:pPr>
            <a:r>
              <a:rPr lang="zh-CN" altLang="en-US" dirty="0"/>
              <a:t>     城市中的区域              区域中的城市</a:t>
            </a:r>
          </a:p>
        </p:txBody>
      </p:sp>
      <p:pic>
        <p:nvPicPr>
          <p:cNvPr id="5" name="Content Placeholder 3" descr="753949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9297" y="1628800"/>
            <a:ext cx="9233297" cy="5297688"/>
          </a:xfrm>
        </p:spPr>
      </p:pic>
    </p:spTree>
    <p:extLst>
      <p:ext uri="{BB962C8B-B14F-4D97-AF65-F5344CB8AC3E}">
        <p14:creationId xmlns:p14="http://schemas.microsoft.com/office/powerpoint/2010/main" val="404429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375"/>
            <a:ext cx="8229600" cy="1143000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 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1412776"/>
            <a:ext cx="7416824" cy="475252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一、城市地理学的概念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二、城市地理学的任务、研究对象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四、城市地理学与其他学科的关系</a:t>
            </a:r>
            <a:endParaRPr lang="en-US" altLang="zh-CN" sz="4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zh-CN" altLang="en-US" sz="4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五、城市问题</a:t>
            </a:r>
          </a:p>
        </p:txBody>
      </p:sp>
    </p:spTree>
    <p:extLst>
      <p:ext uri="{BB962C8B-B14F-4D97-AF65-F5344CB8AC3E}">
        <p14:creationId xmlns:p14="http://schemas.microsoft.com/office/powerpoint/2010/main" val="4007274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748464" cy="11430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二、城市地理学的研究对象和任务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城市地理学的</a:t>
            </a:r>
            <a:r>
              <a:rPr lang="zh-CN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研究对象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这一复杂的动态大系统。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城市地理学主要研究在不同地理环境下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城市形成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组合分布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空间结构变化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人文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地理学的重要分支，又是城市科学群的重要组成部分。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30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一般来讲，城市地理学最重要的任务是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揭示和预测世界各国、各地区城市现象发展变化的规律性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我国城市地理学的迫切任务，就是从我国国情出发，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解决城市建设发展中不断出现的矛盾和问题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，为决策部门提供科学依据，促进城市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持续协调发展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二、城市地理学的任务</a:t>
            </a:r>
          </a:p>
        </p:txBody>
      </p:sp>
    </p:spTree>
    <p:extLst>
      <p:ext uri="{BB962C8B-B14F-4D97-AF65-F5344CB8AC3E}">
        <p14:creationId xmlns:p14="http://schemas.microsoft.com/office/powerpoint/2010/main" val="386888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-99392"/>
            <a:ext cx="8229600" cy="1143000"/>
          </a:xfrm>
        </p:spPr>
        <p:txBody>
          <a:bodyPr vert="horz" lIns="0" rIns="0" bIns="0" anchor="b">
            <a:norm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三、城市地理学的研究内容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92062" y="1412776"/>
            <a:ext cx="8744434" cy="509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/>
              <a:t>   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城市地理学研究所涉及的内容十分广泛，但其核心是考察城市空间组织，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个空间尺度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区域的城市空间组织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(cities in a region)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，即城市体系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区域内部的空间组织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 city as a region)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，即城市内部结构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>
              <a:lnSpc>
                <a:spcPct val="150000"/>
              </a:lnSpc>
            </a:pPr>
            <a:endParaRPr lang="zh-CN" altLang="en-US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1175610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6537</TotalTime>
  <Words>1581</Words>
  <Application>Microsoft Office PowerPoint</Application>
  <PresentationFormat>全屏显示(4:3)</PresentationFormat>
  <Paragraphs>209</Paragraphs>
  <Slides>36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Verdana,Arial</vt:lpstr>
      <vt:lpstr>等线</vt:lpstr>
      <vt:lpstr>黑体</vt:lpstr>
      <vt:lpstr>楷体_GB2312</vt:lpstr>
      <vt:lpstr>宋体</vt:lpstr>
      <vt:lpstr>微软雅黑</vt:lpstr>
      <vt:lpstr>Arial</vt:lpstr>
      <vt:lpstr>Calibri</vt:lpstr>
      <vt:lpstr>Constantia</vt:lpstr>
      <vt:lpstr>Times New Roman</vt:lpstr>
      <vt:lpstr>Wingdings</vt:lpstr>
      <vt:lpstr>Wingdings 2</vt:lpstr>
      <vt:lpstr>流畅</vt:lpstr>
      <vt:lpstr>PowerPoint 演示文稿</vt:lpstr>
      <vt:lpstr>第一章 概述</vt:lpstr>
      <vt:lpstr>城市的概念</vt:lpstr>
      <vt:lpstr>城市的概念</vt:lpstr>
      <vt:lpstr>PowerPoint 演示文稿</vt:lpstr>
      <vt:lpstr>第一章 概述</vt:lpstr>
      <vt:lpstr>二、城市地理学的研究对象和任务</vt:lpstr>
      <vt:lpstr>二、城市地理学的任务</vt:lpstr>
      <vt:lpstr>三、城市地理学的研究内容</vt:lpstr>
      <vt:lpstr>三、城市地理学的研究内容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概述</vt:lpstr>
      <vt:lpstr>PowerPoint 演示文稿</vt:lpstr>
      <vt:lpstr>PowerPoint 演示文稿</vt:lpstr>
      <vt:lpstr>第一章 概述</vt:lpstr>
      <vt:lpstr>五、城市四大问题</vt:lpstr>
      <vt:lpstr>五、城市四大问题</vt:lpstr>
      <vt:lpstr>Urban Decay 城市衰败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Islamic Cities</vt:lpstr>
      <vt:lpstr>The African City</vt:lpstr>
      <vt:lpstr>The Southeast Asian City</vt:lpstr>
      <vt:lpstr>Rio de Janeiro（里约热内卢）</vt:lpstr>
      <vt:lpstr>PowerPoint 演示文稿</vt:lpstr>
      <vt:lpstr>Brasilia巴西利亚</vt:lpstr>
      <vt:lpstr>PowerPoint 演示文稿</vt:lpstr>
      <vt:lpstr>城市问题总结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城市与区域科学</dc:title>
  <dc:creator>longruan</dc:creator>
  <cp:lastModifiedBy>帅 庞</cp:lastModifiedBy>
  <cp:revision>441</cp:revision>
  <dcterms:created xsi:type="dcterms:W3CDTF">2014-02-13T09:48:59Z</dcterms:created>
  <dcterms:modified xsi:type="dcterms:W3CDTF">2024-01-09T14:40:05Z</dcterms:modified>
</cp:coreProperties>
</file>